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46"/>
  </p:notesMasterIdLst>
  <p:sldIdLst>
    <p:sldId id="274" r:id="rId6"/>
    <p:sldId id="277" r:id="rId7"/>
    <p:sldId id="278" r:id="rId8"/>
    <p:sldId id="294" r:id="rId9"/>
    <p:sldId id="288" r:id="rId10"/>
    <p:sldId id="295" r:id="rId11"/>
    <p:sldId id="279" r:id="rId12"/>
    <p:sldId id="296" r:id="rId13"/>
    <p:sldId id="280" r:id="rId14"/>
    <p:sldId id="281" r:id="rId15"/>
    <p:sldId id="286" r:id="rId16"/>
    <p:sldId id="312" r:id="rId17"/>
    <p:sldId id="282" r:id="rId18"/>
    <p:sldId id="283" r:id="rId19"/>
    <p:sldId id="302" r:id="rId20"/>
    <p:sldId id="284" r:id="rId21"/>
    <p:sldId id="265" r:id="rId22"/>
    <p:sldId id="297" r:id="rId23"/>
    <p:sldId id="290" r:id="rId24"/>
    <p:sldId id="268" r:id="rId25"/>
    <p:sldId id="298" r:id="rId26"/>
    <p:sldId id="299" r:id="rId27"/>
    <p:sldId id="291" r:id="rId28"/>
    <p:sldId id="293" r:id="rId29"/>
    <p:sldId id="300" r:id="rId30"/>
    <p:sldId id="266" r:id="rId31"/>
    <p:sldId id="303" r:id="rId32"/>
    <p:sldId id="304" r:id="rId33"/>
    <p:sldId id="307" r:id="rId34"/>
    <p:sldId id="308" r:id="rId35"/>
    <p:sldId id="309" r:id="rId36"/>
    <p:sldId id="269" r:id="rId37"/>
    <p:sldId id="267" r:id="rId38"/>
    <p:sldId id="289" r:id="rId39"/>
    <p:sldId id="301" r:id="rId40"/>
    <p:sldId id="310" r:id="rId41"/>
    <p:sldId id="270" r:id="rId42"/>
    <p:sldId id="311" r:id="rId43"/>
    <p:sldId id="259" r:id="rId44"/>
    <p:sldId id="27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88" autoAdjust="0"/>
    <p:restoredTop sz="94694"/>
  </p:normalViewPr>
  <p:slideViewPr>
    <p:cSldViewPr snapToGrid="0" snapToObjects="1" showGuides="1">
      <p:cViewPr varScale="1">
        <p:scale>
          <a:sx n="73" d="100"/>
          <a:sy n="73" d="100"/>
        </p:scale>
        <p:origin x="-5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9C1AE-E7E4-4CDD-B4A0-8A9836B8505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E8AD6-26FA-4A09-B4D0-3227AB800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194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1352-28E4-46E4-8822-1E197A5FE0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887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ACF5-FF7F-4F32-AB46-E2C0A1B9B3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75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2FE49-DFAA-324B-AFF9-B11C23D13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54E8E8-1B83-0446-AEBC-9D5D6112A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E69E26-7F95-9547-8BA8-278A93DC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5EBE-3ED6-4DC0-992D-CAC6B4C1AD24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96B517-4C40-5243-AADC-323D2608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1F4C26-01AE-7945-9146-BEE776EB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518-8575-224B-8105-58771D68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119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22E73-42E9-8A48-952F-250F52FC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2FEB24-901B-6C48-8DD6-C9E6E5992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05771E-9EF2-2948-91B6-69C37527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5595-9683-4B83-8A77-EE047F0345DF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5F6595-5E76-004E-8B52-5B4CE63D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C146F3-BB93-934D-9FA1-0E6B5942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518-8575-224B-8105-58771D68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035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938E1D-09D4-E54E-B86A-616CBCB44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A730FA-3AC8-C54D-9187-9908CDA3B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36F8D8-BEF7-224B-9387-E729F99F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1425-ECB8-4BE6-A5BB-F3987410132D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137281-B8FA-9B4A-A950-91B9D7E9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72F47-E5DF-5044-A48F-A8288CC4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518-8575-224B-8105-58771D68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4973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31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9" y="3956282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056" indent="0" algn="ctr">
              <a:buNone/>
              <a:defRPr sz="2000"/>
            </a:lvl2pPr>
            <a:lvl3pPr marL="914115" indent="0" algn="ctr">
              <a:buNone/>
              <a:defRPr sz="1800"/>
            </a:lvl3pPr>
            <a:lvl4pPr marL="1371171" indent="0" algn="ctr">
              <a:buNone/>
              <a:defRPr sz="1600"/>
            </a:lvl4pPr>
            <a:lvl5pPr marL="1828229" indent="0" algn="ctr">
              <a:buNone/>
              <a:defRPr sz="1600"/>
            </a:lvl5pPr>
            <a:lvl6pPr marL="2285284" indent="0" algn="ctr">
              <a:buNone/>
              <a:defRPr sz="1600"/>
            </a:lvl6pPr>
            <a:lvl7pPr marL="2742342" indent="0" algn="ctr">
              <a:buNone/>
              <a:defRPr sz="1600"/>
            </a:lvl7pPr>
            <a:lvl8pPr marL="3199400" indent="0" algn="ctr">
              <a:buNone/>
              <a:defRPr sz="1600"/>
            </a:lvl8pPr>
            <a:lvl9pPr marL="365645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61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5DC73E-806D-402A-8B1B-AFD4565C48F1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7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CDB054-60A0-48F3-A8A4-617B1C9BD5C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61" y="744472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415161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31BD-7B61-4831-8C77-D8CEF3134A07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B054-60A0-48F3-A8A4-617B1C9BD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72431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8" y="1301363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8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0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11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1096A9-1283-4409-A61A-37B14C670EAA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CDB054-60A0-48F3-A8A4-617B1C9BD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151965" y="1685655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162019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2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2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B4C7-922E-466B-A6E2-5052B83A75BE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B054-60A0-48F3-A8A4-617B1C9BD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5509697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3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3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056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1" indent="0">
              <a:buNone/>
              <a:defRPr sz="1600" b="1"/>
            </a:lvl4pPr>
            <a:lvl5pPr marL="1828229" indent="0">
              <a:buNone/>
              <a:defRPr sz="1600" b="1"/>
            </a:lvl5pPr>
            <a:lvl6pPr marL="2285284" indent="0">
              <a:buNone/>
              <a:defRPr sz="1600" b="1"/>
            </a:lvl6pPr>
            <a:lvl7pPr marL="2742342" indent="0">
              <a:buNone/>
              <a:defRPr sz="1600" b="1"/>
            </a:lvl7pPr>
            <a:lvl8pPr marL="3199400" indent="0">
              <a:buNone/>
              <a:defRPr sz="1600" b="1"/>
            </a:lvl8pPr>
            <a:lvl9pPr marL="365645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3" y="3305210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056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1" indent="0">
              <a:buNone/>
              <a:defRPr sz="1600" b="1"/>
            </a:lvl4pPr>
            <a:lvl5pPr marL="1828229" indent="0">
              <a:buNone/>
              <a:defRPr sz="1600" b="1"/>
            </a:lvl5pPr>
            <a:lvl6pPr marL="2285284" indent="0">
              <a:buNone/>
              <a:defRPr sz="1600" b="1"/>
            </a:lvl6pPr>
            <a:lvl7pPr marL="2742342" indent="0">
              <a:buNone/>
              <a:defRPr sz="1600" b="1"/>
            </a:lvl7pPr>
            <a:lvl8pPr marL="3199400" indent="0">
              <a:buNone/>
              <a:defRPr sz="1600" b="1"/>
            </a:lvl8pPr>
            <a:lvl9pPr marL="365645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10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02D2-BCE9-4B48-8D52-3D5BD70BE7D2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B054-60A0-48F3-A8A4-617B1C9BD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3975349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F2AB-077C-4C72-B80E-5A7FCC2726EF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B054-60A0-48F3-A8A4-617B1C9BD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6937188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40AE-7C38-49DB-BFEB-7D2BFE62953A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B054-60A0-48F3-A8A4-617B1C9BD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970588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3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3" y="685804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3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056" indent="0">
              <a:buNone/>
              <a:defRPr sz="1400"/>
            </a:lvl2pPr>
            <a:lvl3pPr marL="914115" indent="0">
              <a:buNone/>
              <a:defRPr sz="1200"/>
            </a:lvl3pPr>
            <a:lvl4pPr marL="1371171" indent="0">
              <a:buNone/>
              <a:defRPr sz="1000"/>
            </a:lvl4pPr>
            <a:lvl5pPr marL="1828229" indent="0">
              <a:buNone/>
              <a:defRPr sz="1000"/>
            </a:lvl5pPr>
            <a:lvl6pPr marL="2285284" indent="0">
              <a:buNone/>
              <a:defRPr sz="1000"/>
            </a:lvl6pPr>
            <a:lvl7pPr marL="2742342" indent="0">
              <a:buNone/>
              <a:defRPr sz="1000"/>
            </a:lvl7pPr>
            <a:lvl8pPr marL="3199400" indent="0">
              <a:buNone/>
              <a:defRPr sz="1000"/>
            </a:lvl8pPr>
            <a:lvl9pPr marL="3656457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CF6B1E-BDA9-4B1E-924D-A9119727F9FF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CDB054-60A0-48F3-A8A4-617B1C9BD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72083192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4719F-C978-9B45-85D0-04978B6D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EC7B2D-52D2-D949-BD54-F1BA49880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55C29-73B9-764F-8087-02781BEC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5B6-4E85-4409-92DC-14B5B262AA77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B37BC1-C647-474F-9CA2-8DBD8843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B46DEC-38B5-9A4F-A674-80FF5EC0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518-8575-224B-8105-58771D68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8080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3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056" indent="0">
              <a:buNone/>
              <a:defRPr sz="2000"/>
            </a:lvl2pPr>
            <a:lvl3pPr marL="914115" indent="0">
              <a:buNone/>
              <a:defRPr sz="2000"/>
            </a:lvl3pPr>
            <a:lvl4pPr marL="1371171" indent="0">
              <a:buNone/>
              <a:defRPr sz="2000"/>
            </a:lvl4pPr>
            <a:lvl5pPr marL="1828229" indent="0">
              <a:buNone/>
              <a:defRPr sz="2000"/>
            </a:lvl5pPr>
            <a:lvl6pPr marL="2285284" indent="0">
              <a:buNone/>
              <a:defRPr sz="2000"/>
            </a:lvl6pPr>
            <a:lvl7pPr marL="2742342" indent="0">
              <a:buNone/>
              <a:defRPr sz="2000"/>
            </a:lvl7pPr>
            <a:lvl8pPr marL="3199400" indent="0">
              <a:buNone/>
              <a:defRPr sz="2000"/>
            </a:lvl8pPr>
            <a:lvl9pPr marL="365645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3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056" indent="0">
              <a:buNone/>
              <a:defRPr sz="1400"/>
            </a:lvl2pPr>
            <a:lvl3pPr marL="914115" indent="0">
              <a:buNone/>
              <a:defRPr sz="1200"/>
            </a:lvl3pPr>
            <a:lvl4pPr marL="1371171" indent="0">
              <a:buNone/>
              <a:defRPr sz="1000"/>
            </a:lvl4pPr>
            <a:lvl5pPr marL="1828229" indent="0">
              <a:buNone/>
              <a:defRPr sz="1000"/>
            </a:lvl5pPr>
            <a:lvl6pPr marL="2285284" indent="0">
              <a:buNone/>
              <a:defRPr sz="1000"/>
            </a:lvl6pPr>
            <a:lvl7pPr marL="2742342" indent="0">
              <a:buNone/>
              <a:defRPr sz="1000"/>
            </a:lvl7pPr>
            <a:lvl8pPr marL="3199400" indent="0">
              <a:buNone/>
              <a:defRPr sz="1000"/>
            </a:lvl8pPr>
            <a:lvl9pPr marL="3656457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EC4DD0-E5B8-4E50-BC3C-976E43A6BB40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CDB054-60A0-48F3-A8A4-617B1C9BD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737573198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8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CDA5-7F59-404D-85B3-0767D0194031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B054-60A0-48F3-A8A4-617B1C9BD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442026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E12E-E2CA-424D-A6DE-88B7C9F71EB8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B054-60A0-48F3-A8A4-617B1C9BD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83238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B47ED-0DC0-244C-BFA0-1FC1A449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CB9646-9681-984B-B47E-4F212CAA5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3996AB-4D0C-6D4D-AA9B-8E25806C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A615-6D30-451D-BEC3-B09DFE67739E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4A6FEC-C830-1D43-AF91-E0866D26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2061BB-2E1C-F940-89EF-13CC5F0D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518-8575-224B-8105-58771D68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18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C2782D-761C-D24D-B9E4-5A2232E6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A46E1C-ED1C-5F4A-B416-C3250AAB2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AFF329-9F8B-CF48-8692-97015162C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EC9083-B3DC-1641-A7CF-1EF056B4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77A9-4270-446F-BB79-19939FCC862E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E4C191-D9CD-B14C-B7A5-2FFBE8E0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B90737-14B0-5544-85E4-AF550268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518-8575-224B-8105-58771D68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730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ACE05-84C1-6946-87AA-1A84E7AA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897670-1FA3-C340-88B6-DAED3707F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FD6CDA-1359-5D4D-A773-3CDE1DF7B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51C6D42-A37D-D84C-8095-2C900CAB9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E9305A-AA2B-7243-9DE1-80F1933C8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969F49A-BF43-CC4B-B87E-35BD33FA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D7A9-2A61-4C8B-AA57-6B502089763C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D70709E-4532-5D47-936D-F0F8F35F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12B522F-E4DB-E940-86FF-CC70AC4F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518-8575-224B-8105-58771D68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990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397E77-5C4B-D843-A4C6-83A12FE5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7CC6A53-5161-3941-8763-57097490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9320-757A-4633-A64E-CE3E78424475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D662C4-471B-9E42-B432-4CAB5C2D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8D060E-8031-2C49-89C0-08DBB04E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518-8575-224B-8105-58771D68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359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0F0D600-6F44-354C-96C0-7CF131B9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B441-712C-45EA-824F-DE7276E62861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936C498-1AD6-3842-A520-A592654F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1CADDB-9466-9743-A832-F10FE120F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518-8575-224B-8105-58771D68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869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F1B4E-B495-8A4A-847A-60F8150A9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70F3E4-05A6-E843-B035-BCE61840F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94B081-9913-C349-B41A-D2006F058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5D036B-8AB0-C945-8D73-66494AFE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066A-7336-47BC-9134-8F3AB54CEFA2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BCA43A-DA82-8F4A-A04B-FDE25AD8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E78D4F-4893-4E45-89B0-1180B9BBA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518-8575-224B-8105-58771D68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91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9BD35-5743-994E-B36B-D23A1FC4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813F8B7-E294-374F-A2B1-C28FE5EFF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583911-B39D-204F-B714-167A7A3BD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2940AA-0D09-0D47-8BC2-743C2EED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304-1E5C-4F1E-BE7D-F2C00051ACBF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1A585F-F123-0841-B9E3-31A4702CC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A93F16-FFA9-1F4B-BB01-F6344FDD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8518-8575-224B-8105-58771D68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605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5D434BF-C362-A54E-BB0E-446EA2E9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94D445-E336-9542-89AF-07B99E71B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0B10D2-AFE1-0442-B951-E555700DE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05EAE-B65C-46BD-A697-7D1B6F1A8BE3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6E2013-6EBE-B24F-B7CB-D14261714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773C38-DF0C-AC46-9CBE-9EE033487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8518-8575-224B-8105-58771D68F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684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3"/>
            <a:ext cx="9601200" cy="1485900"/>
          </a:xfrm>
          <a:prstGeom prst="rect">
            <a:avLst/>
          </a:prstGeom>
        </p:spPr>
        <p:txBody>
          <a:bodyPr vert="horz" lIns="91410" tIns="45705" rIns="91410" bIns="45705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E7A2F51-87E0-4354-A824-1026E38C4329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ACDB054-60A0-48F3-A8A4-617B1C9BD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098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64288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sldNum="0" hdr="0" ftr="0" dt="0"/>
  <p:txStyles>
    <p:titleStyle>
      <a:lvl1pPr algn="l" defTabSz="914115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3927" indent="-383927" algn="l" defTabSz="914115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115" indent="-383927" algn="l" defTabSz="914115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171" indent="-383927" algn="l" defTabSz="914115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229" indent="-383927" algn="l" defTabSz="914115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5284" indent="-383927" algn="l" defTabSz="914115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2342" indent="-383927" algn="l" defTabSz="914115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199400" indent="-383927" algn="l" defTabSz="914115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6457" indent="-383927" algn="l" defTabSz="914115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3514" indent="-383927" algn="l" defTabSz="914115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6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4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5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8195" name="Picture 2" descr="E:\Image\بسم الله\00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0"/>
            <a:ext cx="10972800" cy="6858000"/>
          </a:xfrm>
          <a:noFill/>
        </p:spPr>
      </p:pic>
    </p:spTree>
    <p:extLst>
      <p:ext uri="{BB962C8B-B14F-4D97-AF65-F5344CB8AC3E}">
        <p14:creationId xmlns="" xmlns:p14="http://schemas.microsoft.com/office/powerpoint/2010/main" val="306072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Patients suspected of having MCL should undergo </a:t>
            </a:r>
            <a:r>
              <a:rPr lang="en-US" sz="4000" dirty="0" smtClean="0">
                <a:solidFill>
                  <a:srgbClr val="00B0F0"/>
                </a:solidFill>
              </a:rPr>
              <a:t>tissue biopsy</a:t>
            </a:r>
            <a:r>
              <a:rPr lang="en-US" sz="4000" dirty="0" smtClean="0"/>
              <a:t>. In addition to routine histology and </a:t>
            </a:r>
            <a:r>
              <a:rPr lang="en-US" sz="4000" dirty="0" err="1" smtClean="0"/>
              <a:t>immunohistochemistry</a:t>
            </a:r>
            <a:r>
              <a:rPr lang="en-US" sz="4000" dirty="0" smtClean="0"/>
              <a:t>, involvement of </a:t>
            </a:r>
            <a:r>
              <a:rPr lang="en-US" sz="4000" dirty="0" err="1" smtClean="0">
                <a:solidFill>
                  <a:srgbClr val="00B0F0"/>
                </a:solidFill>
              </a:rPr>
              <a:t>cyclin</a:t>
            </a:r>
            <a:r>
              <a:rPr lang="en-US" sz="4000" dirty="0" smtClean="0">
                <a:solidFill>
                  <a:srgbClr val="00B0F0"/>
                </a:solidFill>
              </a:rPr>
              <a:t> D1 </a:t>
            </a:r>
            <a:r>
              <a:rPr lang="en-US" sz="4000" dirty="0" smtClean="0"/>
              <a:t>should be evaluated by </a:t>
            </a:r>
            <a:r>
              <a:rPr lang="en-US" sz="4000" dirty="0" err="1" smtClean="0"/>
              <a:t>immunohistochemistry</a:t>
            </a:r>
            <a:r>
              <a:rPr lang="en-US" sz="4000" dirty="0" smtClean="0"/>
              <a:t>.</a:t>
            </a:r>
          </a:p>
          <a:p>
            <a:endParaRPr lang="en-US" sz="4000" dirty="0" smtClean="0"/>
          </a:p>
          <a:p>
            <a:r>
              <a:rPr lang="en-US" sz="4000" dirty="0" smtClean="0"/>
              <a:t>Cytogenetic detection of the </a:t>
            </a:r>
            <a:r>
              <a:rPr lang="en-US" sz="4000" dirty="0" smtClean="0">
                <a:solidFill>
                  <a:srgbClr val="00B0F0"/>
                </a:solidFill>
              </a:rPr>
              <a:t>t(11;14)</a:t>
            </a:r>
            <a:r>
              <a:rPr lang="en-US" sz="4000" dirty="0" smtClean="0"/>
              <a:t> by either </a:t>
            </a:r>
            <a:r>
              <a:rPr lang="en-US" sz="4000" u="sng" dirty="0" err="1" smtClean="0"/>
              <a:t>karyotyping</a:t>
            </a:r>
            <a:r>
              <a:rPr lang="en-US" sz="4000" dirty="0" smtClean="0"/>
              <a:t> or fluorescence in situ hybridization (</a:t>
            </a:r>
            <a:r>
              <a:rPr lang="en-US" sz="4000" u="sng" dirty="0" smtClean="0"/>
              <a:t>FISH</a:t>
            </a:r>
            <a:r>
              <a:rPr lang="en-US" sz="4000" dirty="0" smtClean="0"/>
              <a:t>) is a useful adjunct test.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28690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 </a:t>
            </a:r>
            <a:r>
              <a:rPr lang="en-US" sz="4000" dirty="0" err="1" smtClean="0"/>
              <a:t>histologic</a:t>
            </a:r>
            <a:r>
              <a:rPr lang="en-US" sz="4000" dirty="0" smtClean="0"/>
              <a:t> review, tumor cells are usually </a:t>
            </a:r>
            <a:r>
              <a:rPr lang="en-US" sz="4000" dirty="0" err="1" smtClean="0"/>
              <a:t>monomorphous</a:t>
            </a:r>
            <a:r>
              <a:rPr lang="en-US" sz="4000" dirty="0" smtClean="0"/>
              <a:t> small to medium-sized B lymphocytes with irregular nuclei. </a:t>
            </a:r>
          </a:p>
          <a:p>
            <a:endParaRPr lang="en-US" sz="4000" dirty="0" smtClean="0"/>
          </a:p>
          <a:p>
            <a:r>
              <a:rPr lang="en-US" sz="4000" dirty="0" smtClean="0"/>
              <a:t>Tumor cells are typically </a:t>
            </a:r>
            <a:r>
              <a:rPr lang="en-US" sz="4000" dirty="0" smtClean="0">
                <a:solidFill>
                  <a:srgbClr val="00B0F0"/>
                </a:solidFill>
              </a:rPr>
              <a:t>CD5+ and CD23–</a:t>
            </a:r>
            <a:r>
              <a:rPr lang="en-US" sz="4000" dirty="0" smtClean="0"/>
              <a:t>; the vast majority </a:t>
            </a:r>
            <a:r>
              <a:rPr lang="en-US" sz="4000" dirty="0" err="1" smtClean="0"/>
              <a:t>overexpress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cyclin</a:t>
            </a:r>
            <a:r>
              <a:rPr lang="en-US" sz="4000" dirty="0" smtClean="0">
                <a:solidFill>
                  <a:srgbClr val="00B0F0"/>
                </a:solidFill>
              </a:rPr>
              <a:t> D1 </a:t>
            </a:r>
            <a:r>
              <a:rPr lang="en-US" sz="4000" dirty="0" smtClean="0"/>
              <a:t>.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="" xmlns:p14="http://schemas.microsoft.com/office/powerpoint/2010/main" val="228690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</a:t>
            </a:r>
            <a:r>
              <a:rPr lang="en-US" sz="4000" dirty="0" smtClean="0">
                <a:solidFill>
                  <a:srgbClr val="FF0000"/>
                </a:solidFill>
              </a:rPr>
              <a:t>t(11;14)</a:t>
            </a:r>
            <a:r>
              <a:rPr lang="en-US" sz="4000" dirty="0" smtClean="0"/>
              <a:t> translocation, which is </a:t>
            </a:r>
            <a:r>
              <a:rPr lang="en-US" sz="4000" dirty="0" smtClean="0">
                <a:solidFill>
                  <a:srgbClr val="FF0000"/>
                </a:solidFill>
              </a:rPr>
              <a:t>not specific </a:t>
            </a:r>
            <a:r>
              <a:rPr lang="en-US" sz="4000" dirty="0" smtClean="0"/>
              <a:t>for MCL, is seen in </a:t>
            </a:r>
            <a:r>
              <a:rPr lang="en-US" sz="4000" u="sng" dirty="0" smtClean="0"/>
              <a:t>a little over half </a:t>
            </a:r>
            <a:r>
              <a:rPr lang="en-US" sz="4000" dirty="0" smtClean="0"/>
              <a:t>of patients on </a:t>
            </a:r>
            <a:r>
              <a:rPr lang="en-US" sz="4000" u="sng" dirty="0" smtClean="0"/>
              <a:t>conventional </a:t>
            </a:r>
            <a:r>
              <a:rPr lang="en-US" sz="4000" u="sng" dirty="0" err="1" smtClean="0"/>
              <a:t>cytogenetics</a:t>
            </a:r>
            <a:r>
              <a:rPr lang="en-US" sz="4000" dirty="0" smtClean="0"/>
              <a:t>, but on a much higher percentage of patients screened with FISH.</a:t>
            </a:r>
          </a:p>
          <a:p>
            <a:endParaRPr lang="en-US" sz="4000" dirty="0" smtClean="0"/>
          </a:p>
          <a:p>
            <a:r>
              <a:rPr lang="en-US" sz="4000" dirty="0" smtClean="0">
                <a:solidFill>
                  <a:srgbClr val="FF0000"/>
                </a:solidFill>
              </a:rPr>
              <a:t>SOX11</a:t>
            </a:r>
            <a:r>
              <a:rPr lang="en-US" sz="4000" dirty="0" smtClean="0"/>
              <a:t> staining can be helpful in rare </a:t>
            </a:r>
            <a:r>
              <a:rPr lang="en-US" sz="4000" dirty="0" smtClean="0">
                <a:solidFill>
                  <a:srgbClr val="FF0000"/>
                </a:solidFill>
              </a:rPr>
              <a:t>cases that fail to express </a:t>
            </a:r>
            <a:r>
              <a:rPr lang="en-US" sz="4000" dirty="0" err="1" smtClean="0">
                <a:solidFill>
                  <a:srgbClr val="FF0000"/>
                </a:solidFill>
              </a:rPr>
              <a:t>cyclin</a:t>
            </a:r>
            <a:r>
              <a:rPr lang="en-US" sz="4000" dirty="0" smtClean="0">
                <a:solidFill>
                  <a:srgbClr val="FF0000"/>
                </a:solidFill>
              </a:rPr>
              <a:t> D1</a:t>
            </a:r>
            <a:r>
              <a:rPr lang="en-US" sz="4000" dirty="0" smtClean="0"/>
              <a:t>.</a:t>
            </a:r>
            <a:endParaRPr lang="en-US" sz="4000" dirty="0" smtClean="0"/>
          </a:p>
        </p:txBody>
      </p:sp>
    </p:spTree>
    <p:extLst>
      <p:ext uri="{BB962C8B-B14F-4D97-AF65-F5344CB8AC3E}">
        <p14:creationId xmlns="" xmlns:p14="http://schemas.microsoft.com/office/powerpoint/2010/main" val="2286900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401" y="31119"/>
            <a:ext cx="5581513" cy="682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869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263" y="0"/>
            <a:ext cx="6002360" cy="67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869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95" y="1345474"/>
            <a:ext cx="11647320" cy="414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rgbClr val="0070C0"/>
                </a:solidFill>
              </a:rPr>
              <a:t>Treatment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9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Stages </a:t>
            </a:r>
            <a:r>
              <a:rPr lang="en-US" sz="4000" dirty="0" smtClean="0">
                <a:solidFill>
                  <a:srgbClr val="0070C0"/>
                </a:solidFill>
              </a:rPr>
              <a:t>I–II</a:t>
            </a:r>
            <a:r>
              <a:rPr lang="en-US" sz="4000" dirty="0" smtClean="0"/>
              <a:t>: A shortened conventional chemotherapy (</a:t>
            </a:r>
            <a:r>
              <a:rPr lang="en-US" sz="4000" dirty="0" err="1" smtClean="0"/>
              <a:t>ChT</a:t>
            </a:r>
            <a:r>
              <a:rPr lang="en-US" sz="4000" dirty="0" smtClean="0"/>
              <a:t>) induction followed by consolidation RT (similar to diffuse large cell lymphoma) may be the most appropriate treatment in these cases.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="" xmlns:p14="http://schemas.microsoft.com/office/powerpoint/2010/main" val="2701677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stage I–II patients with </a:t>
            </a:r>
            <a:r>
              <a:rPr lang="en-US" sz="4000" u="sng" dirty="0" smtClean="0"/>
              <a:t>large </a:t>
            </a:r>
            <a:r>
              <a:rPr lang="en-US" sz="4000" u="sng" dirty="0" err="1" smtClean="0"/>
              <a:t>tumour</a:t>
            </a:r>
            <a:r>
              <a:rPr lang="en-US" sz="4000" u="sng" dirty="0" smtClean="0"/>
              <a:t> burden </a:t>
            </a:r>
            <a:r>
              <a:rPr lang="en-US" sz="4000" dirty="0" smtClean="0"/>
              <a:t>or </a:t>
            </a:r>
            <a:r>
              <a:rPr lang="en-US" sz="4000" u="sng" dirty="0" smtClean="0"/>
              <a:t>adverse prognostic features</a:t>
            </a:r>
            <a:r>
              <a:rPr lang="en-US" sz="4000" dirty="0" smtClean="0"/>
              <a:t>, </a:t>
            </a:r>
            <a:r>
              <a:rPr lang="en-US" sz="4000" dirty="0" smtClean="0">
                <a:solidFill>
                  <a:srgbClr val="0070C0"/>
                </a:solidFill>
              </a:rPr>
              <a:t>systemic therapy as indicated for advanced stages</a:t>
            </a:r>
            <a:r>
              <a:rPr lang="en-US" sz="4000" dirty="0" smtClean="0"/>
              <a:t> should be applied; consolidation RT may be considered depending on </a:t>
            </a:r>
            <a:r>
              <a:rPr lang="en-US" sz="4000" dirty="0" err="1" smtClean="0"/>
              <a:t>tumour</a:t>
            </a:r>
            <a:r>
              <a:rPr lang="en-US" sz="4000" dirty="0" smtClean="0"/>
              <a:t> location and expected side-effects.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701677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Stages III–IV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1" y="685800"/>
            <a:ext cx="9448799" cy="1828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latin typeface="Calibri" pitchFamily="34" charset="0"/>
              </a:rPr>
              <a:t>Mantle cell lymphoma</a:t>
            </a:r>
            <a:endParaRPr lang="en-US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1828801" y="3703321"/>
            <a:ext cx="8807116" cy="1092248"/>
          </a:xfrm>
        </p:spPr>
        <p:txBody>
          <a:bodyPr>
            <a:noAutofit/>
          </a:bodyPr>
          <a:lstStyle/>
          <a:p>
            <a:pPr algn="ctr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Raeisi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2641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Elderly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728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Based on a median age of 65 years at first diagnosis, the majority of patients do not qualify for dose-intensified regimens.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Rituximab</a:t>
            </a:r>
            <a:r>
              <a:rPr lang="en-US" sz="4000" dirty="0" smtClean="0"/>
              <a:t> in combination with </a:t>
            </a:r>
            <a:r>
              <a:rPr lang="en-US" sz="4000" dirty="0" err="1" smtClean="0"/>
              <a:t>ChT</a:t>
            </a:r>
            <a:r>
              <a:rPr lang="en-US" sz="4000" dirty="0" smtClean="0"/>
              <a:t> such as </a:t>
            </a:r>
            <a:r>
              <a:rPr lang="en-US" sz="4000" dirty="0" smtClean="0">
                <a:solidFill>
                  <a:srgbClr val="0070C0"/>
                </a:solidFill>
              </a:rPr>
              <a:t>CHOP</a:t>
            </a:r>
            <a:r>
              <a:rPr lang="en-US" sz="4000" dirty="0" smtClean="0"/>
              <a:t> or </a:t>
            </a:r>
            <a:r>
              <a:rPr lang="en-US" sz="4000" dirty="0" err="1" smtClean="0">
                <a:solidFill>
                  <a:srgbClr val="0070C0"/>
                </a:solidFill>
              </a:rPr>
              <a:t>bendamustine</a:t>
            </a:r>
            <a:r>
              <a:rPr lang="en-US" sz="4000" dirty="0" smtClean="0"/>
              <a:t> should be used.</a:t>
            </a:r>
          </a:p>
          <a:p>
            <a:r>
              <a:rPr lang="en-US" sz="4000" dirty="0" smtClean="0"/>
              <a:t>Recently, </a:t>
            </a:r>
            <a:r>
              <a:rPr lang="en-US" sz="4000" dirty="0" err="1" smtClean="0"/>
              <a:t>rituximab</a:t>
            </a:r>
            <a:r>
              <a:rPr lang="en-US" sz="4000" dirty="0" smtClean="0"/>
              <a:t>, </a:t>
            </a:r>
            <a:r>
              <a:rPr lang="en-US" sz="4000" dirty="0" err="1" smtClean="0"/>
              <a:t>bendamustine</a:t>
            </a:r>
            <a:r>
              <a:rPr lang="en-US" sz="4000" dirty="0" smtClean="0"/>
              <a:t> and </a:t>
            </a:r>
            <a:r>
              <a:rPr lang="en-US" sz="4000" dirty="0" err="1" smtClean="0"/>
              <a:t>cytarabine</a:t>
            </a:r>
            <a:r>
              <a:rPr lang="en-US" sz="4000" dirty="0" smtClean="0"/>
              <a:t> (</a:t>
            </a:r>
            <a:r>
              <a:rPr lang="en-US" sz="4000" dirty="0" smtClean="0">
                <a:solidFill>
                  <a:srgbClr val="0070C0"/>
                </a:solidFill>
              </a:rPr>
              <a:t>R-BAC</a:t>
            </a:r>
            <a:r>
              <a:rPr lang="en-US" sz="4000" dirty="0" smtClean="0"/>
              <a:t>) has been explored also in first-line therapy.</a:t>
            </a:r>
          </a:p>
        </p:txBody>
      </p:sp>
    </p:spTree>
    <p:extLst>
      <p:ext uri="{BB962C8B-B14F-4D97-AF65-F5344CB8AC3E}">
        <p14:creationId xmlns="" xmlns:p14="http://schemas.microsoft.com/office/powerpoint/2010/main" val="3062533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Elderly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72891"/>
          </a:xfrm>
        </p:spPr>
        <p:txBody>
          <a:bodyPr>
            <a:noAutofit/>
          </a:bodyPr>
          <a:lstStyle/>
          <a:p>
            <a:r>
              <a:rPr lang="en-US" sz="4000" dirty="0" smtClean="0"/>
              <a:t>In </a:t>
            </a:r>
            <a:r>
              <a:rPr lang="en-US" sz="4000" dirty="0" smtClean="0">
                <a:solidFill>
                  <a:srgbClr val="FF0000"/>
                </a:solidFill>
              </a:rPr>
              <a:t>frail</a:t>
            </a:r>
            <a:r>
              <a:rPr lang="en-US" sz="4000" dirty="0" smtClean="0"/>
              <a:t> patients, a less intense </a:t>
            </a:r>
            <a:r>
              <a:rPr lang="en-US" sz="4000" dirty="0" err="1" smtClean="0"/>
              <a:t>immunochemotherapy</a:t>
            </a:r>
            <a:r>
              <a:rPr lang="en-US" sz="4000" dirty="0" smtClean="0"/>
              <a:t>, </a:t>
            </a:r>
            <a:r>
              <a:rPr lang="en-US" sz="4000" dirty="0" err="1" smtClean="0">
                <a:solidFill>
                  <a:srgbClr val="0070C0"/>
                </a:solidFill>
              </a:rPr>
              <a:t>chlorambucil</a:t>
            </a:r>
            <a:r>
              <a:rPr lang="en-US" sz="4000" dirty="0" smtClean="0"/>
              <a:t> or </a:t>
            </a:r>
            <a:r>
              <a:rPr lang="en-US" sz="4000" dirty="0" err="1" smtClean="0"/>
              <a:t>vincristine</a:t>
            </a:r>
            <a:r>
              <a:rPr lang="en-US" sz="4000" dirty="0" smtClean="0"/>
              <a:t>, doxorubicin, oral </a:t>
            </a:r>
            <a:r>
              <a:rPr lang="en-US" sz="4000" dirty="0" err="1" smtClean="0"/>
              <a:t>dexamethasone</a:t>
            </a:r>
            <a:r>
              <a:rPr lang="en-US" sz="4000" dirty="0" smtClean="0"/>
              <a:t> and </a:t>
            </a:r>
            <a:r>
              <a:rPr lang="en-US" sz="4000" dirty="0" err="1" smtClean="0"/>
              <a:t>chlorambucil</a:t>
            </a:r>
            <a:r>
              <a:rPr lang="en-US" sz="4000" dirty="0" smtClean="0"/>
              <a:t> (</a:t>
            </a:r>
            <a:r>
              <a:rPr lang="en-US" sz="4000" dirty="0" smtClean="0">
                <a:solidFill>
                  <a:srgbClr val="0070C0"/>
                </a:solidFill>
              </a:rPr>
              <a:t>VADC</a:t>
            </a:r>
            <a:r>
              <a:rPr lang="en-US" sz="4000" dirty="0" smtClean="0"/>
              <a:t>) or prednisone, </a:t>
            </a:r>
            <a:r>
              <a:rPr lang="en-US" sz="4000" dirty="0" err="1" smtClean="0"/>
              <a:t>etoposide</a:t>
            </a:r>
            <a:r>
              <a:rPr lang="en-US" sz="4000" dirty="0" smtClean="0"/>
              <a:t>, </a:t>
            </a:r>
            <a:r>
              <a:rPr lang="en-US" sz="4000" dirty="0" err="1" smtClean="0"/>
              <a:t>procarbazine</a:t>
            </a:r>
            <a:r>
              <a:rPr lang="en-US" sz="4000" dirty="0" smtClean="0"/>
              <a:t> and </a:t>
            </a:r>
            <a:r>
              <a:rPr lang="en-US" sz="4000" dirty="0" err="1" smtClean="0"/>
              <a:t>cyclophosphamide</a:t>
            </a:r>
            <a:r>
              <a:rPr lang="en-US" sz="4000" dirty="0" smtClean="0"/>
              <a:t> (</a:t>
            </a:r>
            <a:r>
              <a:rPr lang="en-US" sz="4000" dirty="0" smtClean="0">
                <a:solidFill>
                  <a:srgbClr val="0070C0"/>
                </a:solidFill>
              </a:rPr>
              <a:t>PEP-C</a:t>
            </a:r>
            <a:r>
              <a:rPr lang="en-US" sz="4000" dirty="0" smtClean="0"/>
              <a:t>) may be considered, aiming primarily at </a:t>
            </a:r>
            <a:r>
              <a:rPr lang="en-US" sz="4000" dirty="0" smtClean="0">
                <a:solidFill>
                  <a:srgbClr val="FF0000"/>
                </a:solidFill>
              </a:rPr>
              <a:t>palliation</a:t>
            </a:r>
            <a:r>
              <a:rPr lang="en-US" sz="4000" dirty="0" smtClean="0"/>
              <a:t> . However, </a:t>
            </a:r>
            <a:r>
              <a:rPr lang="en-US" sz="4000" dirty="0" smtClean="0">
                <a:solidFill>
                  <a:srgbClr val="0070C0"/>
                </a:solidFill>
              </a:rPr>
              <a:t>targeted therapy </a:t>
            </a:r>
            <a:r>
              <a:rPr lang="en-US" sz="4000" dirty="0" smtClean="0"/>
              <a:t>exhibiting a low toxicity profile might be used in this population.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3062533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Elderly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72891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Antibody </a:t>
            </a:r>
            <a:r>
              <a:rPr lang="en-US" sz="4000" u="sng" dirty="0" err="1" smtClean="0"/>
              <a:t>monotherapy</a:t>
            </a:r>
            <a:r>
              <a:rPr lang="en-US" sz="4000" u="sng" dirty="0" smtClean="0"/>
              <a:t> </a:t>
            </a:r>
            <a:r>
              <a:rPr lang="en-US" sz="4000" dirty="0" smtClean="0"/>
              <a:t>[</a:t>
            </a:r>
            <a:r>
              <a:rPr lang="en-US" sz="4000" dirty="0" err="1" smtClean="0"/>
              <a:t>rituximab</a:t>
            </a:r>
            <a:r>
              <a:rPr lang="en-US" sz="4000" dirty="0" smtClean="0"/>
              <a:t>, </a:t>
            </a:r>
            <a:r>
              <a:rPr lang="en-US" sz="4000" dirty="0" err="1" smtClean="0"/>
              <a:t>radioimmunotherapy</a:t>
            </a:r>
            <a:r>
              <a:rPr lang="en-US" sz="4000" dirty="0" smtClean="0"/>
              <a:t> (RIT)] achieves only moderate response rates and is therefore </a:t>
            </a:r>
            <a:r>
              <a:rPr lang="en-US" sz="4000" u="sng" dirty="0" smtClean="0"/>
              <a:t>not recommended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062533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Elderly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728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Consolidation/maintenance</a:t>
            </a:r>
          </a:p>
          <a:p>
            <a:endParaRPr lang="en-US" sz="3600" dirty="0" smtClean="0"/>
          </a:p>
          <a:p>
            <a:r>
              <a:rPr lang="en-US" sz="3600" dirty="0" err="1" smtClean="0">
                <a:solidFill>
                  <a:srgbClr val="0070C0"/>
                </a:solidFill>
              </a:rPr>
              <a:t>Rituximab</a:t>
            </a:r>
            <a:r>
              <a:rPr lang="en-US" sz="3600" dirty="0" smtClean="0">
                <a:solidFill>
                  <a:srgbClr val="0070C0"/>
                </a:solidFill>
              </a:rPr>
              <a:t> maintenance</a:t>
            </a:r>
            <a:r>
              <a:rPr lang="en-US" sz="3600" dirty="0" smtClean="0"/>
              <a:t> significantly improves PFS and OS after </a:t>
            </a:r>
            <a:r>
              <a:rPr lang="en-US" sz="3600" dirty="0" err="1" smtClean="0"/>
              <a:t>rituximab</a:t>
            </a:r>
            <a:r>
              <a:rPr lang="en-US" sz="3600" dirty="0" smtClean="0"/>
              <a:t> and CHOP (R-CHOP) and PFS in a systematic meta-analysis.</a:t>
            </a:r>
          </a:p>
          <a:p>
            <a:endParaRPr lang="en-US" sz="3600" dirty="0" smtClean="0"/>
          </a:p>
          <a:p>
            <a:r>
              <a:rPr lang="en-US" sz="3600" dirty="0" smtClean="0"/>
              <a:t>RIT consolidation also prolongs PFS after </a:t>
            </a:r>
            <a:r>
              <a:rPr lang="en-US" sz="3600" dirty="0" err="1" smtClean="0"/>
              <a:t>ChT</a:t>
            </a:r>
            <a:r>
              <a:rPr lang="en-US" sz="3600" dirty="0" smtClean="0"/>
              <a:t>, but its benefit seems to be inferior in comparison to </a:t>
            </a:r>
            <a:r>
              <a:rPr lang="en-US" sz="3600" dirty="0" err="1" smtClean="0"/>
              <a:t>rituximab</a:t>
            </a:r>
            <a:r>
              <a:rPr lang="en-US" sz="3600" dirty="0" smtClean="0"/>
              <a:t> maintenance.</a:t>
            </a:r>
          </a:p>
        </p:txBody>
      </p:sp>
    </p:spTree>
    <p:extLst>
      <p:ext uri="{BB962C8B-B14F-4D97-AF65-F5344CB8AC3E}">
        <p14:creationId xmlns="" xmlns:p14="http://schemas.microsoft.com/office/powerpoint/2010/main" val="3062533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Younger patients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72891"/>
          </a:xfrm>
        </p:spPr>
        <p:txBody>
          <a:bodyPr>
            <a:no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Although </a:t>
            </a:r>
            <a:r>
              <a:rPr lang="en-US" sz="4000" dirty="0" smtClean="0"/>
              <a:t>no curative treatment is available for MCL so far, an intensive approach, e.g. by </a:t>
            </a:r>
            <a:r>
              <a:rPr lang="en-US" sz="4000" dirty="0" err="1" smtClean="0"/>
              <a:t>autologous</a:t>
            </a:r>
            <a:r>
              <a:rPr lang="en-US" sz="4000" dirty="0" smtClean="0"/>
              <a:t> stem cell transplantation (ASCT), has been demonstrated to induce higher response and survival rates in fit patients, independently of the addition of </a:t>
            </a:r>
            <a:r>
              <a:rPr lang="en-US" sz="4000" dirty="0" err="1" smtClean="0"/>
              <a:t>rituximab</a:t>
            </a:r>
            <a:r>
              <a:rPr lang="en-US" sz="40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062533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Younger patients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72891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Rituximab</a:t>
            </a:r>
            <a:r>
              <a:rPr lang="en-US" sz="3600" dirty="0" smtClean="0"/>
              <a:t> maintenance following a </a:t>
            </a:r>
            <a:r>
              <a:rPr lang="en-US" sz="3600" dirty="0" err="1" smtClean="0"/>
              <a:t>rituximab</a:t>
            </a:r>
            <a:r>
              <a:rPr lang="en-US" sz="3600" dirty="0" smtClean="0"/>
              <a:t> with </a:t>
            </a:r>
            <a:r>
              <a:rPr lang="en-US" sz="3600" dirty="0" err="1" smtClean="0"/>
              <a:t>dexamethasone</a:t>
            </a:r>
            <a:r>
              <a:rPr lang="en-US" sz="3600" dirty="0" smtClean="0"/>
              <a:t>, </a:t>
            </a:r>
            <a:r>
              <a:rPr lang="en-US" sz="3600" dirty="0" err="1" smtClean="0"/>
              <a:t>cytarabine</a:t>
            </a:r>
            <a:r>
              <a:rPr lang="en-US" sz="3600" dirty="0" smtClean="0"/>
              <a:t> and </a:t>
            </a:r>
            <a:r>
              <a:rPr lang="en-US" sz="3600" dirty="0" err="1" smtClean="0"/>
              <a:t>cisplatin</a:t>
            </a:r>
            <a:r>
              <a:rPr lang="en-US" sz="3600" dirty="0" smtClean="0"/>
              <a:t> (</a:t>
            </a:r>
            <a:r>
              <a:rPr lang="en-US" sz="3600" dirty="0" smtClean="0">
                <a:solidFill>
                  <a:srgbClr val="0070C0"/>
                </a:solidFill>
              </a:rPr>
              <a:t>R-DHAP</a:t>
            </a:r>
            <a:r>
              <a:rPr lang="en-US" sz="3600" dirty="0" smtClean="0"/>
              <a:t>)-based induction and </a:t>
            </a:r>
            <a:r>
              <a:rPr lang="en-US" sz="3600" dirty="0" smtClean="0">
                <a:solidFill>
                  <a:srgbClr val="0070C0"/>
                </a:solidFill>
              </a:rPr>
              <a:t>ASCT</a:t>
            </a:r>
            <a:r>
              <a:rPr lang="en-US" sz="3600" dirty="0" smtClean="0"/>
              <a:t> improves </a:t>
            </a:r>
            <a:r>
              <a:rPr lang="en-US" sz="3600" dirty="0" smtClean="0">
                <a:solidFill>
                  <a:srgbClr val="0070C0"/>
                </a:solidFill>
              </a:rPr>
              <a:t>PFS and OS </a:t>
            </a:r>
            <a:r>
              <a:rPr lang="en-US" sz="3600" dirty="0" smtClean="0"/>
              <a:t>and represents the current </a:t>
            </a:r>
            <a:r>
              <a:rPr lang="en-US" sz="4800" b="1" dirty="0" smtClean="0"/>
              <a:t>standard of care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smtClean="0"/>
              <a:t>So far, there are </a:t>
            </a:r>
            <a:r>
              <a:rPr lang="en-US" sz="3600" dirty="0" smtClean="0">
                <a:solidFill>
                  <a:srgbClr val="FF0000"/>
                </a:solidFill>
              </a:rPr>
              <a:t>no data </a:t>
            </a:r>
            <a:r>
              <a:rPr lang="en-US" sz="3600" dirty="0" smtClean="0"/>
              <a:t>to support the application of </a:t>
            </a:r>
            <a:r>
              <a:rPr lang="en-US" sz="3600" dirty="0" err="1" smtClean="0">
                <a:solidFill>
                  <a:srgbClr val="FF0000"/>
                </a:solidFill>
              </a:rPr>
              <a:t>allogeneic</a:t>
            </a:r>
            <a:r>
              <a:rPr lang="en-US" sz="3600" dirty="0" smtClean="0"/>
              <a:t> stem cell transplantation (</a:t>
            </a:r>
            <a:r>
              <a:rPr lang="en-US" sz="3600" dirty="0" err="1" smtClean="0"/>
              <a:t>alloSCT</a:t>
            </a:r>
            <a:r>
              <a:rPr lang="en-US" sz="3600" dirty="0" smtClean="0"/>
              <a:t>) as part of front-line treatment.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062533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Stages III–IV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1444625"/>
            <a:ext cx="11020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" y="2206625"/>
            <a:ext cx="110871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82090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Studies of Aggressive Induction Regimens Including ASCT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608012"/>
            <a:ext cx="11001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1690688"/>
            <a:ext cx="110299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608012"/>
            <a:ext cx="11001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093788"/>
            <a:ext cx="11049000" cy="556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Mantle cell lymphoma (MCL) is one of the </a:t>
            </a:r>
            <a:r>
              <a:rPr lang="en-US" sz="4400" dirty="0" smtClean="0">
                <a:solidFill>
                  <a:srgbClr val="FF0000"/>
                </a:solidFill>
              </a:rPr>
              <a:t>mature B cell</a:t>
            </a:r>
            <a:r>
              <a:rPr lang="en-US" sz="4400" dirty="0" smtClean="0"/>
              <a:t> non-Hodgkin lymphomas.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While it is often discussed together with the clinically indolent forms of NHL, </a:t>
            </a:r>
            <a:r>
              <a:rPr lang="en-US" sz="4400" dirty="0" smtClean="0">
                <a:solidFill>
                  <a:srgbClr val="FF0000"/>
                </a:solidFill>
              </a:rPr>
              <a:t>its behavior is more often that of an aggressive disease</a:t>
            </a:r>
            <a:r>
              <a:rPr lang="en-US" sz="4400" dirty="0" smtClean="0"/>
              <a:t>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286900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608012"/>
            <a:ext cx="11001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1411605"/>
            <a:ext cx="11029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3" y="3429000"/>
            <a:ext cx="11039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Predictors of response after ASCT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Despite high response rates, the approaches described above are challenging and there is significant </a:t>
            </a:r>
            <a:r>
              <a:rPr lang="en-US" dirty="0" smtClean="0">
                <a:solidFill>
                  <a:srgbClr val="FF0000"/>
                </a:solidFill>
              </a:rPr>
              <a:t>risk of toxicity and second malignancies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addition,</a:t>
            </a:r>
            <a:r>
              <a:rPr lang="en-US" u="sng" dirty="0" smtClean="0"/>
              <a:t>10% to 30% </a:t>
            </a:r>
            <a:r>
              <a:rPr lang="en-US" dirty="0" smtClean="0"/>
              <a:t>of patients undergoing aggressive induction </a:t>
            </a:r>
            <a:r>
              <a:rPr lang="en-US" u="sng" dirty="0" smtClean="0"/>
              <a:t>never make it to ASCT </a:t>
            </a:r>
            <a:r>
              <a:rPr lang="en-US" dirty="0" smtClean="0"/>
              <a:t>either because of chemotherapy resistance or complications such as infections or cardiac events.</a:t>
            </a:r>
          </a:p>
          <a:p>
            <a:endParaRPr lang="en-US" dirty="0" smtClean="0"/>
          </a:p>
          <a:p>
            <a:r>
              <a:rPr lang="en-US" dirty="0" smtClean="0"/>
              <a:t>A careful evaluation of some of the larger series has pointed to a few prognostic factors that can be used to predict outcomes particularly after ASCT, including </a:t>
            </a:r>
            <a:r>
              <a:rPr lang="en-US" dirty="0" smtClean="0">
                <a:solidFill>
                  <a:srgbClr val="00B0F0"/>
                </a:solidFill>
              </a:rPr>
              <a:t>MIPI/MIPI-b, MRD status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B0F0"/>
                </a:solidFill>
              </a:rPr>
              <a:t>PET scan</a:t>
            </a:r>
            <a:r>
              <a:rPr lang="en-US" dirty="0" smtClean="0"/>
              <a:t> response prior to transplant.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Relapsed disease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5850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161108"/>
            <a:ext cx="11020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" y="1443037"/>
            <a:ext cx="11020425" cy="51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00617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9607" r="23929"/>
          <a:stretch>
            <a:fillRect/>
          </a:stretch>
        </p:blipFill>
        <p:spPr bwMode="auto">
          <a:xfrm>
            <a:off x="822960" y="1084216"/>
            <a:ext cx="10567851" cy="295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006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ASCT</a:t>
            </a:r>
            <a:r>
              <a:rPr lang="en-US" sz="4000" dirty="0" smtClean="0"/>
              <a:t> in MCL is </a:t>
            </a:r>
            <a:r>
              <a:rPr lang="en-US" sz="4000" dirty="0" smtClean="0">
                <a:solidFill>
                  <a:srgbClr val="00B0F0"/>
                </a:solidFill>
              </a:rPr>
              <a:t>less effective </a:t>
            </a:r>
            <a:r>
              <a:rPr lang="en-US" sz="4000" dirty="0" smtClean="0"/>
              <a:t>when offered to patients in the </a:t>
            </a:r>
            <a:r>
              <a:rPr lang="en-US" sz="4000" dirty="0" smtClean="0">
                <a:solidFill>
                  <a:srgbClr val="00B0F0"/>
                </a:solidFill>
              </a:rPr>
              <a:t>relapsed</a:t>
            </a:r>
            <a:r>
              <a:rPr lang="en-US" sz="4000" dirty="0" smtClean="0"/>
              <a:t> disease with </a:t>
            </a:r>
            <a:r>
              <a:rPr lang="en-US" sz="4000" dirty="0" smtClean="0">
                <a:solidFill>
                  <a:srgbClr val="FF0000"/>
                </a:solidFill>
              </a:rPr>
              <a:t>median PFS of 1 to 2 years</a:t>
            </a:r>
            <a:r>
              <a:rPr lang="en-US" sz="4000" dirty="0" smtClean="0"/>
              <a:t>.</a:t>
            </a:r>
          </a:p>
          <a:p>
            <a:endParaRPr lang="en-US" sz="4000" dirty="0" smtClean="0"/>
          </a:p>
          <a:p>
            <a:r>
              <a:rPr lang="en-US" sz="4000" dirty="0" smtClean="0"/>
              <a:t>Outcomes of patients undergoing ASCT was better in </a:t>
            </a:r>
            <a:r>
              <a:rPr lang="en-US" sz="4000" u="sng" dirty="0" smtClean="0"/>
              <a:t>first</a:t>
            </a:r>
            <a:r>
              <a:rPr lang="en-US" sz="4000" dirty="0" smtClean="0"/>
              <a:t> complete remission when compared with transplants performed later in the disease, even when chemotherapy sensitivity was demonstrated.</a:t>
            </a:r>
          </a:p>
        </p:txBody>
      </p:sp>
    </p:spTree>
    <p:extLst>
      <p:ext uri="{BB962C8B-B14F-4D97-AF65-F5344CB8AC3E}">
        <p14:creationId xmlns="" xmlns:p14="http://schemas.microsoft.com/office/powerpoint/2010/main" val="22869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use of </a:t>
            </a:r>
            <a:r>
              <a:rPr lang="en-US" sz="4000" dirty="0" smtClean="0">
                <a:solidFill>
                  <a:srgbClr val="0070C0"/>
                </a:solidFill>
              </a:rPr>
              <a:t>radio-immunotherapy</a:t>
            </a:r>
            <a:r>
              <a:rPr lang="en-US" sz="4000" dirty="0" smtClean="0"/>
              <a:t> (RIT) in conditioning regimens may be a way to improve outcomes, and this approach has been reported.</a:t>
            </a:r>
          </a:p>
        </p:txBody>
      </p:sp>
    </p:spTree>
    <p:extLst>
      <p:ext uri="{BB962C8B-B14F-4D97-AF65-F5344CB8AC3E}">
        <p14:creationId xmlns="" xmlns:p14="http://schemas.microsoft.com/office/powerpoint/2010/main" val="2286900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Allogeneic Stem Cell Transplant for MCL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 spite of improved outcomes seen in MCL with the above described approaches, </a:t>
            </a:r>
            <a:r>
              <a:rPr lang="en-US" sz="3200" dirty="0" smtClean="0">
                <a:solidFill>
                  <a:srgbClr val="00B0F0"/>
                </a:solidFill>
              </a:rPr>
              <a:t>nearly all patients with MCL will relapse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 median </a:t>
            </a:r>
            <a:r>
              <a:rPr lang="en-US" sz="3200" dirty="0" smtClean="0">
                <a:solidFill>
                  <a:srgbClr val="FF0000"/>
                </a:solidFill>
              </a:rPr>
              <a:t>OS of patients who relapse after ASCT</a:t>
            </a:r>
            <a:r>
              <a:rPr lang="en-US" sz="3200" dirty="0" smtClean="0"/>
              <a:t> is reported at </a:t>
            </a:r>
            <a:r>
              <a:rPr lang="en-US" sz="3200" dirty="0" smtClean="0">
                <a:solidFill>
                  <a:srgbClr val="FF0000"/>
                </a:solidFill>
              </a:rPr>
              <a:t>19 months</a:t>
            </a:r>
            <a:r>
              <a:rPr lang="en-US" sz="3200" dirty="0" smtClean="0"/>
              <a:t>, though this may change with the approval of newer targeted agents.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AlloSCT</a:t>
            </a:r>
            <a:r>
              <a:rPr lang="en-US" sz="3200" dirty="0" smtClean="0"/>
              <a:t> remains an option for suitable patients and can lead to long-term remissions and potential cures.</a:t>
            </a:r>
          </a:p>
        </p:txBody>
      </p:sp>
    </p:spTree>
    <p:extLst>
      <p:ext uri="{BB962C8B-B14F-4D97-AF65-F5344CB8AC3E}">
        <p14:creationId xmlns="" xmlns:p14="http://schemas.microsoft.com/office/powerpoint/2010/main" val="3832242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Allogeneic Stem Cell Transplant for MCL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use of an </a:t>
            </a:r>
            <a:r>
              <a:rPr lang="en-US" sz="3200" dirty="0" err="1" smtClean="0"/>
              <a:t>alloSCT</a:t>
            </a:r>
            <a:r>
              <a:rPr lang="en-US" sz="3200" dirty="0" smtClean="0"/>
              <a:t> in relapsed lymphoma elicits a </a:t>
            </a:r>
            <a:r>
              <a:rPr lang="en-US" sz="3200" dirty="0" smtClean="0">
                <a:solidFill>
                  <a:srgbClr val="00B0F0"/>
                </a:solidFill>
              </a:rPr>
              <a:t>graft-versus-lymphoma</a:t>
            </a:r>
            <a:r>
              <a:rPr lang="en-US" sz="3200" dirty="0" smtClean="0"/>
              <a:t> effect allowing for long-term remissions, albeit at a risk of graft-versus-host disease, infections, and organ dysfunction that can lead to a risk of transplant-related mortality.</a:t>
            </a:r>
          </a:p>
          <a:p>
            <a:r>
              <a:rPr lang="en-US" sz="3200" dirty="0" smtClean="0"/>
              <a:t>The use of a </a:t>
            </a:r>
            <a:r>
              <a:rPr lang="en-US" sz="3200" u="sng" dirty="0" smtClean="0"/>
              <a:t>reduced intensity</a:t>
            </a:r>
            <a:r>
              <a:rPr lang="en-US" sz="3200" dirty="0" smtClean="0"/>
              <a:t>-conditioning regimen relies on graft-versus-lymphoma effect and reduced acute toxicity allowing its use in </a:t>
            </a:r>
            <a:r>
              <a:rPr lang="en-US" sz="3200" u="sng" dirty="0" smtClean="0"/>
              <a:t>elderly and frail</a:t>
            </a:r>
            <a:r>
              <a:rPr lang="en-US" sz="3200" dirty="0" smtClean="0"/>
              <a:t> patients or in patients who have failed an earlier </a:t>
            </a:r>
            <a:r>
              <a:rPr lang="en-US" sz="3200" dirty="0" err="1" smtClean="0"/>
              <a:t>myeloablative</a:t>
            </a:r>
            <a:r>
              <a:rPr lang="en-US" sz="3200" dirty="0" smtClean="0"/>
              <a:t> ASCT.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832242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9770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MCL comprises about </a:t>
            </a:r>
            <a:r>
              <a:rPr lang="en-US" sz="4000" dirty="0" smtClean="0">
                <a:solidFill>
                  <a:srgbClr val="FF0000"/>
                </a:solidFill>
              </a:rPr>
              <a:t>7 percent </a:t>
            </a:r>
            <a:r>
              <a:rPr lang="en-US" sz="4000" dirty="0" smtClean="0"/>
              <a:t>of adult non-Hodgkin lymphomas in the United States and Europe.</a:t>
            </a:r>
          </a:p>
          <a:p>
            <a:endParaRPr lang="en-US" sz="4000" dirty="0" smtClean="0"/>
          </a:p>
          <a:p>
            <a:r>
              <a:rPr lang="en-US" sz="4000" dirty="0" smtClean="0"/>
              <a:t>Approximately </a:t>
            </a:r>
            <a:r>
              <a:rPr lang="en-US" sz="4000" dirty="0" smtClean="0">
                <a:solidFill>
                  <a:srgbClr val="00B0F0"/>
                </a:solidFill>
              </a:rPr>
              <a:t>three-quarters</a:t>
            </a:r>
            <a:r>
              <a:rPr lang="en-US" sz="4000" dirty="0" smtClean="0"/>
              <a:t> of patients are </a:t>
            </a:r>
            <a:r>
              <a:rPr lang="en-US" sz="4000" dirty="0" smtClean="0">
                <a:solidFill>
                  <a:srgbClr val="00B0F0"/>
                </a:solidFill>
              </a:rPr>
              <a:t>male</a:t>
            </a:r>
            <a:r>
              <a:rPr lang="en-US" sz="4000" dirty="0" smtClean="0"/>
              <a:t>.</a:t>
            </a:r>
          </a:p>
          <a:p>
            <a:endParaRPr lang="en-US" sz="4000" dirty="0" smtClean="0"/>
          </a:p>
          <a:p>
            <a:r>
              <a:rPr lang="en-US" sz="4000" dirty="0" smtClean="0"/>
              <a:t>Median age at diagnosis is </a:t>
            </a:r>
            <a:r>
              <a:rPr lang="en-US" sz="4000" dirty="0" smtClean="0">
                <a:solidFill>
                  <a:srgbClr val="0070C0"/>
                </a:solidFill>
              </a:rPr>
              <a:t>68</a:t>
            </a:r>
            <a:r>
              <a:rPr lang="en-US" sz="4000" dirty="0" smtClean="0"/>
              <a:t> years.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286900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48" y="1136649"/>
            <a:ext cx="7331241" cy="5002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336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Most patients present with </a:t>
            </a:r>
            <a:r>
              <a:rPr lang="en-US" sz="4000" dirty="0" smtClean="0">
                <a:solidFill>
                  <a:srgbClr val="0070C0"/>
                </a:solidFill>
              </a:rPr>
              <a:t>diffuse </a:t>
            </a:r>
            <a:r>
              <a:rPr lang="en-US" sz="4000" dirty="0" err="1" smtClean="0">
                <a:solidFill>
                  <a:srgbClr val="0070C0"/>
                </a:solidFill>
              </a:rPr>
              <a:t>lymphadenopathy</a:t>
            </a:r>
            <a:r>
              <a:rPr lang="en-US" sz="4000" dirty="0" smtClean="0">
                <a:solidFill>
                  <a:srgbClr val="0070C0"/>
                </a:solidFill>
              </a:rPr>
              <a:t> and </a:t>
            </a:r>
            <a:r>
              <a:rPr lang="en-US" sz="4000" dirty="0" err="1" smtClean="0">
                <a:solidFill>
                  <a:srgbClr val="0070C0"/>
                </a:solidFill>
              </a:rPr>
              <a:t>splenomegaly</a:t>
            </a:r>
            <a:r>
              <a:rPr lang="en-US" sz="4000" dirty="0" smtClean="0">
                <a:solidFill>
                  <a:srgbClr val="0070C0"/>
                </a:solidFill>
              </a:rPr>
              <a:t>.</a:t>
            </a:r>
          </a:p>
          <a:p>
            <a:endParaRPr lang="en-US" sz="4000" dirty="0" smtClean="0"/>
          </a:p>
          <a:p>
            <a:r>
              <a:rPr lang="en-US" sz="4000" dirty="0" smtClean="0">
                <a:solidFill>
                  <a:srgbClr val="00B0F0"/>
                </a:solidFill>
              </a:rPr>
              <a:t>B </a:t>
            </a:r>
            <a:r>
              <a:rPr lang="en-US" sz="4000" dirty="0" smtClean="0">
                <a:solidFill>
                  <a:srgbClr val="00B0F0"/>
                </a:solidFill>
              </a:rPr>
              <a:t>symptoms</a:t>
            </a:r>
            <a:r>
              <a:rPr lang="en-US" sz="4000" dirty="0" smtClean="0"/>
              <a:t> are present in </a:t>
            </a:r>
            <a:r>
              <a:rPr lang="en-US" sz="4000" dirty="0" smtClean="0">
                <a:solidFill>
                  <a:srgbClr val="00B0F0"/>
                </a:solidFill>
              </a:rPr>
              <a:t>25% to 50% </a:t>
            </a:r>
            <a:r>
              <a:rPr lang="en-US" sz="4000" dirty="0" smtClean="0"/>
              <a:t>of patients, and 15% to 30% have or will develop a unique </a:t>
            </a:r>
            <a:r>
              <a:rPr lang="en-US" sz="4000" dirty="0" smtClean="0">
                <a:solidFill>
                  <a:srgbClr val="FF0000"/>
                </a:solidFill>
              </a:rPr>
              <a:t>gastrointestinal</a:t>
            </a:r>
            <a:r>
              <a:rPr lang="en-US" sz="4000" dirty="0" smtClean="0"/>
              <a:t> presentation with multiple </a:t>
            </a:r>
            <a:r>
              <a:rPr lang="en-US" sz="4000" dirty="0" err="1" smtClean="0">
                <a:solidFill>
                  <a:srgbClr val="FF0000"/>
                </a:solidFill>
              </a:rPr>
              <a:t>lymphomatous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polyposis</a:t>
            </a:r>
            <a:r>
              <a:rPr lang="en-US" sz="40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8690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Bone marrow</a:t>
            </a:r>
            <a:r>
              <a:rPr lang="en-US" sz="4000" dirty="0" smtClean="0"/>
              <a:t> involvement is detected in </a:t>
            </a:r>
            <a:r>
              <a:rPr lang="en-US" sz="4000" u="sng" dirty="0" smtClean="0"/>
              <a:t>60% to 90%</a:t>
            </a:r>
            <a:r>
              <a:rPr lang="en-US" sz="4000" dirty="0" smtClean="0"/>
              <a:t> of patients, and up to </a:t>
            </a:r>
            <a:r>
              <a:rPr lang="en-US" sz="4000" dirty="0" smtClean="0">
                <a:solidFill>
                  <a:srgbClr val="FF0000"/>
                </a:solidFill>
              </a:rPr>
              <a:t>25%</a:t>
            </a:r>
            <a:r>
              <a:rPr lang="en-US" sz="4000" dirty="0" smtClean="0"/>
              <a:t> will have an overt </a:t>
            </a:r>
            <a:r>
              <a:rPr lang="en-US" sz="4000" dirty="0" smtClean="0">
                <a:solidFill>
                  <a:srgbClr val="FF0000"/>
                </a:solidFill>
              </a:rPr>
              <a:t>leukemic phase</a:t>
            </a:r>
            <a:r>
              <a:rPr lang="en-US" sz="4000" dirty="0" smtClean="0"/>
              <a:t>, although most patients have a small circulating clone detectable by FC.</a:t>
            </a:r>
          </a:p>
          <a:p>
            <a:endParaRPr lang="en-US" sz="4000" dirty="0" smtClean="0"/>
          </a:p>
          <a:p>
            <a:r>
              <a:rPr lang="en-US" sz="4000" u="sng" dirty="0" smtClean="0"/>
              <a:t>CNS</a:t>
            </a:r>
            <a:r>
              <a:rPr lang="en-US" sz="4000" dirty="0" smtClean="0"/>
              <a:t> involvement has been documented in </a:t>
            </a:r>
            <a:r>
              <a:rPr lang="en-US" sz="4000" u="sng" dirty="0" smtClean="0"/>
              <a:t>9%</a:t>
            </a:r>
            <a:r>
              <a:rPr lang="en-US" sz="4000" dirty="0" smtClean="0"/>
              <a:t> of patients during the course of the illness, usually as a late event.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28690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MCL is thought to have two distinct cellular origins, each giving rise to </a:t>
            </a:r>
            <a:r>
              <a:rPr lang="en-US" sz="3600" dirty="0" smtClean="0">
                <a:solidFill>
                  <a:srgbClr val="FF0000"/>
                </a:solidFill>
              </a:rPr>
              <a:t>different forms</a:t>
            </a:r>
            <a:r>
              <a:rPr lang="en-US" sz="3600" dirty="0" smtClean="0"/>
              <a:t> of the disease :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●</a:t>
            </a:r>
            <a:r>
              <a:rPr lang="en-US" sz="3600" dirty="0" smtClean="0">
                <a:solidFill>
                  <a:srgbClr val="FF0000"/>
                </a:solidFill>
              </a:rPr>
              <a:t>Classical MCL </a:t>
            </a:r>
            <a:r>
              <a:rPr lang="en-US" sz="3600" dirty="0" smtClean="0"/>
              <a:t>typically involves </a:t>
            </a:r>
            <a:r>
              <a:rPr lang="en-US" sz="3600" u="sng" dirty="0" smtClean="0"/>
              <a:t>lymph nodes</a:t>
            </a:r>
            <a:r>
              <a:rPr lang="en-US" sz="3600" dirty="0" smtClean="0"/>
              <a:t> and </a:t>
            </a:r>
            <a:r>
              <a:rPr lang="en-US" sz="3600" u="sng" dirty="0" err="1" smtClean="0"/>
              <a:t>extranodal</a:t>
            </a:r>
            <a:r>
              <a:rPr lang="en-US" sz="3600" dirty="0" smtClean="0"/>
              <a:t> sites, such as the gastrointestinal tract. Classical MCL is believed to arise from naïve B cells that express </a:t>
            </a:r>
            <a:r>
              <a:rPr lang="en-US" sz="3600" dirty="0" smtClean="0">
                <a:solidFill>
                  <a:srgbClr val="00B0F0"/>
                </a:solidFill>
              </a:rPr>
              <a:t>SOX11</a:t>
            </a:r>
            <a:r>
              <a:rPr lang="en-US" sz="3600" dirty="0" smtClean="0"/>
              <a:t>, which is </a:t>
            </a:r>
            <a:r>
              <a:rPr lang="en-US" sz="3600" dirty="0" smtClean="0">
                <a:solidFill>
                  <a:srgbClr val="00B0F0"/>
                </a:solidFill>
              </a:rPr>
              <a:t>not normally expressed </a:t>
            </a:r>
            <a:r>
              <a:rPr lang="en-US" sz="3600" dirty="0" smtClean="0"/>
              <a:t>in B cells; SOX11 has been reported to </a:t>
            </a:r>
            <a:r>
              <a:rPr lang="en-US" sz="3600" dirty="0" smtClean="0">
                <a:solidFill>
                  <a:srgbClr val="00B0F0"/>
                </a:solidFill>
              </a:rPr>
              <a:t>block B cell differentiation</a:t>
            </a:r>
            <a:r>
              <a:rPr lang="en-US" sz="3600" dirty="0" smtClean="0"/>
              <a:t>, suggesting that it has a direct role in MCL pathogenesis.</a:t>
            </a:r>
          </a:p>
          <a:p>
            <a:pPr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28690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●The </a:t>
            </a:r>
            <a:r>
              <a:rPr lang="en-US" sz="4000" dirty="0" smtClean="0">
                <a:solidFill>
                  <a:srgbClr val="FF0000"/>
                </a:solidFill>
              </a:rPr>
              <a:t>"leukemic" variant </a:t>
            </a:r>
            <a:r>
              <a:rPr lang="en-US" sz="4000" dirty="0" smtClean="0"/>
              <a:t>of MCL mainly involves the peripheral blood, bone marrow, and/or spleen and often </a:t>
            </a:r>
            <a:r>
              <a:rPr lang="en-US" sz="4000" dirty="0" smtClean="0">
                <a:solidFill>
                  <a:srgbClr val="FF0000"/>
                </a:solidFill>
              </a:rPr>
              <a:t>spares lymph nodes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	This variant develops from antigen-experienced </a:t>
            </a:r>
            <a:r>
              <a:rPr lang="en-US" sz="4000" dirty="0" smtClean="0">
                <a:solidFill>
                  <a:srgbClr val="00B0F0"/>
                </a:solidFill>
              </a:rPr>
              <a:t>SOX11-negative</a:t>
            </a:r>
            <a:r>
              <a:rPr lang="en-US" sz="4000" dirty="0" smtClean="0"/>
              <a:t> B cells and is often clinically </a:t>
            </a:r>
            <a:r>
              <a:rPr lang="en-US" sz="4000" dirty="0" smtClean="0">
                <a:solidFill>
                  <a:srgbClr val="00B0F0"/>
                </a:solidFill>
              </a:rPr>
              <a:t>indolent</a:t>
            </a:r>
            <a:r>
              <a:rPr lang="en-US" sz="4000" dirty="0" smtClean="0"/>
              <a:t>, but may acquire </a:t>
            </a:r>
            <a:r>
              <a:rPr lang="en-US" sz="4000" dirty="0" smtClean="0">
                <a:solidFill>
                  <a:srgbClr val="00B0F0"/>
                </a:solidFill>
              </a:rPr>
              <a:t>secondary</a:t>
            </a:r>
            <a:r>
              <a:rPr lang="en-US" sz="4000" dirty="0" smtClean="0"/>
              <a:t> abnormalities (</a:t>
            </a:r>
            <a:r>
              <a:rPr lang="en-US" sz="4000" dirty="0" err="1" smtClean="0"/>
              <a:t>eg</a:t>
            </a:r>
            <a:r>
              <a:rPr lang="en-US" sz="4000" dirty="0" smtClean="0"/>
              <a:t>, </a:t>
            </a:r>
            <a:r>
              <a:rPr lang="en-US" sz="4000" i="1" u="sng" dirty="0" smtClean="0"/>
              <a:t>TP53</a:t>
            </a:r>
            <a:r>
              <a:rPr lang="en-US" sz="4000" dirty="0" smtClean="0"/>
              <a:t> mutations) that lead to a </a:t>
            </a:r>
            <a:r>
              <a:rPr lang="en-US" sz="4000" u="sng" dirty="0" smtClean="0"/>
              <a:t>very aggressive </a:t>
            </a:r>
            <a:r>
              <a:rPr lang="en-US" sz="4000" dirty="0" smtClean="0"/>
              <a:t>course.</a:t>
            </a:r>
          </a:p>
          <a:p>
            <a:pPr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28690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Both types of MCL are highly associated with a </a:t>
            </a:r>
            <a:r>
              <a:rPr lang="en-US" sz="4000" dirty="0" smtClean="0">
                <a:solidFill>
                  <a:srgbClr val="00B0F0"/>
                </a:solidFill>
              </a:rPr>
              <a:t>(11;14) </a:t>
            </a:r>
            <a:r>
              <a:rPr lang="en-US" sz="4000" dirty="0" smtClean="0"/>
              <a:t>translocation that </a:t>
            </a:r>
            <a:r>
              <a:rPr lang="en-US" sz="4000" dirty="0" err="1" smtClean="0"/>
              <a:t>dysregulates</a:t>
            </a:r>
            <a:r>
              <a:rPr lang="en-US" sz="4000" dirty="0" smtClean="0"/>
              <a:t> the </a:t>
            </a:r>
            <a:r>
              <a:rPr lang="en-US" sz="4000" dirty="0" err="1" smtClean="0"/>
              <a:t>cyclin</a:t>
            </a:r>
            <a:r>
              <a:rPr lang="en-US" sz="4000" dirty="0" smtClean="0"/>
              <a:t> D1 gene (</a:t>
            </a:r>
            <a:r>
              <a:rPr lang="en-US" sz="4000" i="1" dirty="0" smtClean="0">
                <a:solidFill>
                  <a:srgbClr val="00B0F0"/>
                </a:solidFill>
              </a:rPr>
              <a:t>CCND1</a:t>
            </a:r>
            <a:r>
              <a:rPr lang="en-US" sz="4000" dirty="0" smtClean="0"/>
              <a:t>).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28690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op">
  <a:themeElements>
    <a:clrScheme name="Custom 1">
      <a:dk1>
        <a:srgbClr val="F2F2F2"/>
      </a:dk1>
      <a:lt1>
        <a:sysClr val="window" lastClr="FFFFFF"/>
      </a:lt1>
      <a:dk2>
        <a:srgbClr val="000000"/>
      </a:dk2>
      <a:lt2>
        <a:srgbClr val="FFFFFF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0A9AE8-4A01-4664-B0DF-D6C331881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2A98C7-E1B3-4DAE-9279-3D6F9A03F6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30C5C0-98F3-4229-AFFD-EFC6CB091832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1146</Words>
  <Application>Microsoft Office PowerPoint</Application>
  <PresentationFormat>Custom</PresentationFormat>
  <Paragraphs>82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Crop</vt:lpstr>
      <vt:lpstr>Slide 1</vt:lpstr>
      <vt:lpstr>Mantle cell lymphoma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Stages III–IV</vt:lpstr>
      <vt:lpstr>Elderly patients</vt:lpstr>
      <vt:lpstr>Elderly patients</vt:lpstr>
      <vt:lpstr>Elderly patients</vt:lpstr>
      <vt:lpstr>Elderly patients</vt:lpstr>
      <vt:lpstr>Younger patients</vt:lpstr>
      <vt:lpstr>Younger patients</vt:lpstr>
      <vt:lpstr>Stages III–IV</vt:lpstr>
      <vt:lpstr>Studies of Aggressive Induction Regimens Including ASCT</vt:lpstr>
      <vt:lpstr>Slide 28</vt:lpstr>
      <vt:lpstr>Slide 29</vt:lpstr>
      <vt:lpstr>Slide 30</vt:lpstr>
      <vt:lpstr>Predictors of response after ASCT</vt:lpstr>
      <vt:lpstr>Relapsed disease</vt:lpstr>
      <vt:lpstr>Slide 33</vt:lpstr>
      <vt:lpstr>Slide 34</vt:lpstr>
      <vt:lpstr>Slide 35</vt:lpstr>
      <vt:lpstr>Slide 36</vt:lpstr>
      <vt:lpstr>Allogeneic Stem Cell Transplant for MCL</vt:lpstr>
      <vt:lpstr>Allogeneic Stem Cell Transplant for MCL</vt:lpstr>
      <vt:lpstr>Slide 39</vt:lpstr>
      <vt:lpstr>Slide 40</vt:lpstr>
    </vt:vector>
  </TitlesOfParts>
  <Company>ESMO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Recommendations Covid-19 DLBCL MCL ATCL </dc:title>
  <dc:creator>European Society for Medical Oncology</dc:creator>
  <cp:keywords>ESMO, Recommendations, Covid-19, DLBCL, MCL, ATCL </cp:keywords>
  <cp:lastModifiedBy>M</cp:lastModifiedBy>
  <cp:revision>617</cp:revision>
  <dcterms:created xsi:type="dcterms:W3CDTF">2020-06-02T09:10:20Z</dcterms:created>
  <dcterms:modified xsi:type="dcterms:W3CDTF">2020-09-15T20:18:36Z</dcterms:modified>
</cp:coreProperties>
</file>